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149"/>
  </p:notesMasterIdLst>
  <p:sldIdLst>
    <p:sldId id="323" r:id="rId2"/>
    <p:sldId id="467" r:id="rId3"/>
    <p:sldId id="606" r:id="rId4"/>
    <p:sldId id="607" r:id="rId5"/>
    <p:sldId id="608" r:id="rId6"/>
    <p:sldId id="609" r:id="rId7"/>
    <p:sldId id="610" r:id="rId8"/>
    <p:sldId id="611" r:id="rId9"/>
    <p:sldId id="614" r:id="rId10"/>
    <p:sldId id="615" r:id="rId11"/>
    <p:sldId id="616" r:id="rId12"/>
    <p:sldId id="617" r:id="rId13"/>
    <p:sldId id="618" r:id="rId14"/>
    <p:sldId id="619" r:id="rId15"/>
    <p:sldId id="620" r:id="rId16"/>
    <p:sldId id="621" r:id="rId17"/>
    <p:sldId id="622" r:id="rId18"/>
    <p:sldId id="623" r:id="rId19"/>
    <p:sldId id="624" r:id="rId20"/>
    <p:sldId id="625" r:id="rId21"/>
    <p:sldId id="626" r:id="rId22"/>
    <p:sldId id="627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639" r:id="rId35"/>
    <p:sldId id="640" r:id="rId36"/>
    <p:sldId id="459" r:id="rId37"/>
    <p:sldId id="460" r:id="rId38"/>
    <p:sldId id="461" r:id="rId39"/>
    <p:sldId id="462" r:id="rId40"/>
    <p:sldId id="463" r:id="rId41"/>
    <p:sldId id="464" r:id="rId42"/>
    <p:sldId id="465" r:id="rId43"/>
    <p:sldId id="468" r:id="rId44"/>
    <p:sldId id="641" r:id="rId45"/>
    <p:sldId id="642" r:id="rId46"/>
    <p:sldId id="643" r:id="rId47"/>
    <p:sldId id="644" r:id="rId48"/>
    <p:sldId id="485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497" r:id="rId59"/>
    <p:sldId id="498" r:id="rId60"/>
    <p:sldId id="499" r:id="rId61"/>
    <p:sldId id="500" r:id="rId62"/>
    <p:sldId id="501" r:id="rId63"/>
    <p:sldId id="503" r:id="rId64"/>
    <p:sldId id="508" r:id="rId65"/>
    <p:sldId id="509" r:id="rId66"/>
    <p:sldId id="510" r:id="rId67"/>
    <p:sldId id="512" r:id="rId68"/>
    <p:sldId id="513" r:id="rId69"/>
    <p:sldId id="515" r:id="rId70"/>
    <p:sldId id="514" r:id="rId71"/>
    <p:sldId id="536" r:id="rId72"/>
    <p:sldId id="537" r:id="rId73"/>
    <p:sldId id="538" r:id="rId74"/>
    <p:sldId id="539" r:id="rId75"/>
    <p:sldId id="540" r:id="rId76"/>
    <p:sldId id="541" r:id="rId77"/>
    <p:sldId id="542" r:id="rId78"/>
    <p:sldId id="543" r:id="rId79"/>
    <p:sldId id="544" r:id="rId80"/>
    <p:sldId id="545" r:id="rId81"/>
    <p:sldId id="547" r:id="rId82"/>
    <p:sldId id="548" r:id="rId83"/>
    <p:sldId id="549" r:id="rId84"/>
    <p:sldId id="550" r:id="rId85"/>
    <p:sldId id="551" r:id="rId86"/>
    <p:sldId id="558" r:id="rId87"/>
    <p:sldId id="552" r:id="rId88"/>
    <p:sldId id="559" r:id="rId89"/>
    <p:sldId id="562" r:id="rId90"/>
    <p:sldId id="560" r:id="rId91"/>
    <p:sldId id="563" r:id="rId92"/>
    <p:sldId id="565" r:id="rId93"/>
    <p:sldId id="564" r:id="rId94"/>
    <p:sldId id="566" r:id="rId95"/>
    <p:sldId id="645" r:id="rId96"/>
    <p:sldId id="646" r:id="rId97"/>
    <p:sldId id="647" r:id="rId98"/>
    <p:sldId id="648" r:id="rId99"/>
    <p:sldId id="649" r:id="rId100"/>
    <p:sldId id="650" r:id="rId101"/>
    <p:sldId id="651" r:id="rId102"/>
    <p:sldId id="652" r:id="rId103"/>
    <p:sldId id="653" r:id="rId104"/>
    <p:sldId id="654" r:id="rId105"/>
    <p:sldId id="655" r:id="rId106"/>
    <p:sldId id="656" r:id="rId107"/>
    <p:sldId id="657" r:id="rId108"/>
    <p:sldId id="658" r:id="rId109"/>
    <p:sldId id="659" r:id="rId110"/>
    <p:sldId id="660" r:id="rId111"/>
    <p:sldId id="661" r:id="rId112"/>
    <p:sldId id="567" r:id="rId113"/>
    <p:sldId id="568" r:id="rId114"/>
    <p:sldId id="569" r:id="rId115"/>
    <p:sldId id="570" r:id="rId116"/>
    <p:sldId id="571" r:id="rId117"/>
    <p:sldId id="572" r:id="rId118"/>
    <p:sldId id="573" r:id="rId119"/>
    <p:sldId id="574" r:id="rId120"/>
    <p:sldId id="575" r:id="rId121"/>
    <p:sldId id="576" r:id="rId122"/>
    <p:sldId id="577" r:id="rId123"/>
    <p:sldId id="579" r:id="rId124"/>
    <p:sldId id="580" r:id="rId125"/>
    <p:sldId id="676" r:id="rId126"/>
    <p:sldId id="556" r:id="rId127"/>
    <p:sldId id="554" r:id="rId128"/>
    <p:sldId id="555" r:id="rId129"/>
    <p:sldId id="557" r:id="rId130"/>
    <p:sldId id="605" r:id="rId131"/>
    <p:sldId id="666" r:id="rId132"/>
    <p:sldId id="671" r:id="rId133"/>
    <p:sldId id="672" r:id="rId134"/>
    <p:sldId id="673" r:id="rId135"/>
    <p:sldId id="680" r:id="rId136"/>
    <p:sldId id="674" r:id="rId137"/>
    <p:sldId id="667" r:id="rId138"/>
    <p:sldId id="675" r:id="rId139"/>
    <p:sldId id="679" r:id="rId140"/>
    <p:sldId id="665" r:id="rId141"/>
    <p:sldId id="669" r:id="rId142"/>
    <p:sldId id="670" r:id="rId143"/>
    <p:sldId id="678" r:id="rId144"/>
    <p:sldId id="668" r:id="rId145"/>
    <p:sldId id="663" r:id="rId146"/>
    <p:sldId id="682" r:id="rId147"/>
    <p:sldId id="677" r:id="rId1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4"/>
    <p:restoredTop sz="86403" autoAdjust="0"/>
  </p:normalViewPr>
  <p:slideViewPr>
    <p:cSldViewPr snapToGrid="0" snapToObjects="1">
      <p:cViewPr>
        <p:scale>
          <a:sx n="89" d="100"/>
          <a:sy n="89" d="100"/>
        </p:scale>
        <p:origin x="568" y="30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17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presProps" Target="presProps.xml"/><Relationship Id="rId151" Type="http://schemas.openxmlformats.org/officeDocument/2006/relationships/viewProps" Target="viewProps.xml"/><Relationship Id="rId152" Type="http://schemas.openxmlformats.org/officeDocument/2006/relationships/theme" Target="theme/theme1.xml"/><Relationship Id="rId15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clear that </a:t>
            </a:r>
            <a:r>
              <a:rPr lang="en-US" dirty="0" err="1"/>
              <a:t>x_q</a:t>
            </a:r>
            <a:r>
              <a:rPr lang="en-US" dirty="0"/>
              <a:t> is really </a:t>
            </a:r>
            <a:r>
              <a:rPr lang="en-US" dirty="0" err="1"/>
              <a:t>x_i,q</a:t>
            </a:r>
            <a:r>
              <a:rPr lang="en-US" dirty="0"/>
              <a:t>?</a:t>
            </a:r>
            <a:r>
              <a:rPr lang="en-US" baseline="0" dirty="0"/>
              <a:t>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63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1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15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29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78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6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4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0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1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9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3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</a:t>
            </a:r>
            <a:r>
              <a:rPr lang="en-US" baseline="0" dirty="0" smtClean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2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44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49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7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7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4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tif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hyperlink" Target="http://jmlr.org/papers/volume15/srivastava14a/srivastava14a.pdf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5.jpe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twitter.com/wdaali999/status/1161973951565881345" TargetMode="External"/><Relationship Id="rId3" Type="http://schemas.openxmlformats.org/officeDocument/2006/relationships/image" Target="../media/image11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9.tif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4.jp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6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4" Type="http://schemas.openxmlformats.org/officeDocument/2006/relationships/image" Target="../media/image130.jpeg"/><Relationship Id="rId5" Type="http://schemas.openxmlformats.org/officeDocument/2006/relationships/image" Target="../media/image131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2.jp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tif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4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5.jp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920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470.png"/><Relationship Id="rId5" Type="http://schemas.openxmlformats.org/officeDocument/2006/relationships/image" Target="../media/image27.png"/><Relationship Id="rId6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1.png"/><Relationship Id="rId5" Type="http://schemas.openxmlformats.org/officeDocument/2006/relationships/image" Target="../media/image110.png"/><Relationship Id="rId6" Type="http://schemas.openxmlformats.org/officeDocument/2006/relationships/image" Target="../media/image130.png"/><Relationship Id="rId7" Type="http://schemas.openxmlformats.org/officeDocument/2006/relationships/image" Target="../media/image140.png"/><Relationship Id="rId8" Type="http://schemas.openxmlformats.org/officeDocument/2006/relationships/image" Target="../media/image15.png"/><Relationship Id="rId9" Type="http://schemas.openxmlformats.org/officeDocument/2006/relationships/image" Target="../media/image162.png"/><Relationship Id="rId1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8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Relationship Id="rId3" Type="http://schemas.openxmlformats.org/officeDocument/2006/relationships/image" Target="../media/image4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6" Type="http://schemas.openxmlformats.org/officeDocument/2006/relationships/image" Target="../media/image160.png"/><Relationship Id="rId7" Type="http://schemas.openxmlformats.org/officeDocument/2006/relationships/image" Target="../media/image190.png"/><Relationship Id="rId8" Type="http://schemas.openxmlformats.org/officeDocument/2006/relationships/image" Target="../media/image150.png"/><Relationship Id="rId9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91.png"/><Relationship Id="rId5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8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24: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 number of identically and independently distributed variable,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/>
                  <a:t>,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, the variance of the estimate of the 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 number of identically but not independently distributed variables with pairwise 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, the variance of their mean is </a:t>
                </a:r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(1+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)/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/>
                  <a:t> 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 predictors,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5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7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8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6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2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111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112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1507" y="1003552"/>
            <a:ext cx="6450216" cy="2002418"/>
          </a:xfrm>
          <a:prstGeom prst="rect">
            <a:avLst/>
          </a:prstGeom>
          <a:solidFill>
            <a:srgbClr val="F9F9F9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113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49292" y="148676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5562720" y="4589252"/>
            <a:ext cx="627998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Single Neuron Network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Very similar to Perceptron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595B5D6-ACD7-7445-A2C2-93B1E6A68FB7}"/>
              </a:ext>
            </a:extLst>
          </p:cNvPr>
          <p:cNvGrpSpPr/>
          <p:nvPr/>
        </p:nvGrpSpPr>
        <p:grpSpPr>
          <a:xfrm>
            <a:off x="6601203" y="2430612"/>
            <a:ext cx="2464738" cy="1367720"/>
            <a:chOff x="6601203" y="2430612"/>
            <a:chExt cx="2464738" cy="13677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13B4D59D-81EF-5B4E-8D93-9A65BAA503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2714" y="2430612"/>
              <a:ext cx="177949" cy="9983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xmlns="" id="{89875D31-B93D-4648-BB23-0EB0F9B62DFB}"/>
                    </a:ext>
                  </a:extLst>
                </p:cNvPr>
                <p:cNvSpPr txBox="1"/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“Sigmoid activation”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a14:m>
                  <a:endParaRPr lang="en-CA" b="1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9875D31-B93D-4648-BB23-0EB0F9B62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51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636D56C-BF50-C84F-BA5E-60DAF4C2953D}"/>
              </a:ext>
            </a:extLst>
          </p:cNvPr>
          <p:cNvGrpSpPr/>
          <p:nvPr/>
        </p:nvGrpSpPr>
        <p:grpSpPr>
          <a:xfrm>
            <a:off x="1197842" y="3597076"/>
            <a:ext cx="4697625" cy="1395342"/>
            <a:chOff x="1197842" y="3597076"/>
            <a:chExt cx="4697625" cy="1395342"/>
          </a:xfrm>
        </p:grpSpPr>
        <p:grpSp>
          <p:nvGrpSpPr>
            <p:cNvPr id="84" name="Group 83"/>
            <p:cNvGrpSpPr/>
            <p:nvPr/>
          </p:nvGrpSpPr>
          <p:grpSpPr>
            <a:xfrm>
              <a:off x="1197842" y="3597076"/>
              <a:ext cx="4697625" cy="1395342"/>
              <a:chOff x="1197842" y="3597076"/>
              <a:chExt cx="4697625" cy="1395342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3" name="Oval 82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xmlns="" id="{16082CFC-1F15-CC49-A1D0-A13350CF0F34}"/>
                    </a:ext>
                  </a:extLst>
                </p:cNvPr>
                <p:cNvSpPr txBox="1"/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082CFC-1F15-CC49-A1D0-A13350CF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8654" y="431394"/>
            <a:ext cx="10402685" cy="2111143"/>
          </a:xfrm>
        </p:spPr>
        <p:txBody>
          <a:bodyPr/>
          <a:lstStyle/>
          <a:p>
            <a:r>
              <a:rPr lang="en-US" dirty="0"/>
              <a:t>Combining neurons allows us to model interesting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D3BAD5-DBA5-C140-87C4-6815A892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xmlns="" id="{06E9869F-1C02-0545-B492-A8C02E4E2836}"/>
              </a:ext>
            </a:extLst>
          </p:cNvPr>
          <p:cNvSpPr/>
          <p:nvPr/>
        </p:nvSpPr>
        <p:spPr>
          <a:xfrm>
            <a:off x="5482376" y="4376057"/>
            <a:ext cx="709893" cy="6361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9" name="Oval 8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9" idx="6"/>
              <a:endCxn id="14" idx="2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5" idx="2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6409471" y="1354693"/>
            <a:ext cx="492691" cy="485117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975068" y="1235687"/>
            <a:ext cx="434403" cy="3775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75067" y="1613272"/>
            <a:ext cx="434404" cy="3262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6"/>
          </p:cNvCxnSpPr>
          <p:nvPr/>
        </p:nvCxnSpPr>
        <p:spPr>
          <a:xfrm flipV="1">
            <a:off x="6902162" y="1591747"/>
            <a:ext cx="326116" cy="55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88127" y="140708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</a:p>
        </p:txBody>
      </p:sp>
      <p:sp>
        <p:nvSpPr>
          <p:cNvPr id="48" name="Freeform 47"/>
          <p:cNvSpPr/>
          <p:nvPr/>
        </p:nvSpPr>
        <p:spPr>
          <a:xfrm>
            <a:off x="5107577" y="1985554"/>
            <a:ext cx="1331013" cy="666206"/>
          </a:xfrm>
          <a:custGeom>
            <a:avLst/>
            <a:gdLst>
              <a:gd name="connsiteX0" fmla="*/ 953589 w 1331013"/>
              <a:gd name="connsiteY0" fmla="*/ 0 h 666206"/>
              <a:gd name="connsiteX1" fmla="*/ 1280160 w 1331013"/>
              <a:gd name="connsiteY1" fmla="*/ 274320 h 666206"/>
              <a:gd name="connsiteX2" fmla="*/ 0 w 1331013"/>
              <a:gd name="connsiteY2" fmla="*/ 66620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1013" h="666206">
                <a:moveTo>
                  <a:pt x="953589" y="0"/>
                </a:moveTo>
                <a:cubicBezTo>
                  <a:pt x="1196340" y="81643"/>
                  <a:pt x="1439091" y="163286"/>
                  <a:pt x="1280160" y="274320"/>
                </a:cubicBezTo>
                <a:cubicBezTo>
                  <a:pt x="1121229" y="385354"/>
                  <a:pt x="0" y="666206"/>
                  <a:pt x="0" y="666206"/>
                </a:cubicBezTo>
              </a:path>
            </a:pathLst>
          </a:custGeom>
          <a:noFill/>
          <a:ln w="22225">
            <a:solidFill>
              <a:schemeClr val="accent6"/>
            </a:solidFill>
            <a:headEnd w="lg" len="sm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782389" y="901337"/>
            <a:ext cx="3434398" cy="1724297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9191AE2-3402-864C-AF23-E9595BB5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weights change the shape and 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04A307-8061-C64B-A030-349945CD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197F598E-84B7-924D-894C-96BE8B5C25B0}"/>
              </a:ext>
            </a:extLst>
          </p:cNvPr>
          <p:cNvSpPr/>
          <p:nvPr/>
        </p:nvSpPr>
        <p:spPr>
          <a:xfrm>
            <a:off x="5482376" y="4297130"/>
            <a:ext cx="747791" cy="6633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24" name="Oval 2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7" name="Straight Arrow Connector 26"/>
            <p:cNvCxnSpPr>
              <a:stCxn id="30" idx="6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0" idx="6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975067" y="1235687"/>
            <a:ext cx="1509936" cy="703867"/>
            <a:chOff x="5975067" y="1235687"/>
            <a:chExt cx="1509936" cy="703867"/>
          </a:xfrm>
        </p:grpSpPr>
        <p:sp>
          <p:nvSpPr>
            <p:cNvPr id="29" name="Oval 28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35"/>
          <p:cNvSpPr/>
          <p:nvPr/>
        </p:nvSpPr>
        <p:spPr>
          <a:xfrm>
            <a:off x="4042403" y="901337"/>
            <a:ext cx="2174383" cy="1772080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08921" y="1933303"/>
            <a:ext cx="4205706" cy="731520"/>
          </a:xfrm>
          <a:custGeom>
            <a:avLst/>
            <a:gdLst>
              <a:gd name="connsiteX0" fmla="*/ 3891433 w 4205706"/>
              <a:gd name="connsiteY0" fmla="*/ 0 h 731520"/>
              <a:gd name="connsiteX1" fmla="*/ 3878370 w 4205706"/>
              <a:gd name="connsiteY1" fmla="*/ 391886 h 731520"/>
              <a:gd name="connsiteX2" fmla="*/ 521216 w 4205706"/>
              <a:gd name="connsiteY2" fmla="*/ 326571 h 731520"/>
              <a:gd name="connsiteX3" fmla="*/ 11765 w 4205706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5706" h="731520">
                <a:moveTo>
                  <a:pt x="3891433" y="0"/>
                </a:moveTo>
                <a:cubicBezTo>
                  <a:pt x="4165753" y="168729"/>
                  <a:pt x="4440073" y="337458"/>
                  <a:pt x="3878370" y="391886"/>
                </a:cubicBezTo>
                <a:cubicBezTo>
                  <a:pt x="3316667" y="446315"/>
                  <a:pt x="1165650" y="269965"/>
                  <a:pt x="521216" y="326571"/>
                </a:cubicBezTo>
                <a:cubicBezTo>
                  <a:pt x="-123218" y="383177"/>
                  <a:pt x="11765" y="731520"/>
                  <a:pt x="11765" y="731520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5C52526B-D8D9-984D-95AD-4D3D8ED1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495" y="1988142"/>
            <a:ext cx="12192000" cy="487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18A0AA9-C059-F843-84F3-01393C0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116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xmlns="" id="{92E84F2B-A5F2-ED41-8C95-B73EF68A2A47}"/>
              </a:ext>
            </a:extLst>
          </p:cNvPr>
          <p:cNvSpPr txBox="1">
            <a:spLocks/>
          </p:cNvSpPr>
          <p:nvPr/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 can model </a:t>
            </a:r>
            <a:r>
              <a:rPr lang="en-US" i="1" dirty="0"/>
              <a:t>any </a:t>
            </a:r>
            <a:r>
              <a:rPr lang="en-US" dirty="0"/>
              <a:t>reasonable function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4" name="Oval 1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5664545" y="993299"/>
            <a:ext cx="492691" cy="485117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64544" y="1697166"/>
            <a:ext cx="492691" cy="48511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25" idx="6"/>
            <a:endCxn id="30" idx="2"/>
          </p:cNvCxnSpPr>
          <p:nvPr/>
        </p:nvCxnSpPr>
        <p:spPr>
          <a:xfrm flipV="1">
            <a:off x="5472404" y="1235858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157235" y="1235858"/>
            <a:ext cx="1559261" cy="703867"/>
            <a:chOff x="5925742" y="1235858"/>
            <a:chExt cx="1559261" cy="703867"/>
          </a:xfrm>
        </p:grpSpPr>
        <p:sp>
          <p:nvSpPr>
            <p:cNvPr id="24" name="Oval 23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26" name="Straight Arrow Connector 25"/>
            <p:cNvCxnSpPr>
              <a:stCxn id="19" idx="6"/>
            </p:cNvCxnSpPr>
            <p:nvPr/>
          </p:nvCxnSpPr>
          <p:spPr>
            <a:xfrm>
              <a:off x="5925743" y="1235858"/>
              <a:ext cx="483728" cy="3774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</p:cNvCxnSpPr>
            <p:nvPr/>
          </p:nvCxnSpPr>
          <p:spPr>
            <a:xfrm flipV="1">
              <a:off x="5925742" y="1613272"/>
              <a:ext cx="483729" cy="326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endCxn id="30" idx="2"/>
          </p:cNvCxnSpPr>
          <p:nvPr/>
        </p:nvCxnSpPr>
        <p:spPr>
          <a:xfrm flipV="1">
            <a:off x="5472403" y="1235858"/>
            <a:ext cx="192142" cy="7522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6"/>
          </p:cNvCxnSpPr>
          <p:nvPr/>
        </p:nvCxnSpPr>
        <p:spPr>
          <a:xfrm>
            <a:off x="5472404" y="1239709"/>
            <a:ext cx="192140" cy="7000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ight Arrow 35">
            <a:extLst>
              <a:ext uri="{FF2B5EF4-FFF2-40B4-BE49-F238E27FC236}">
                <a16:creationId xmlns:a16="http://schemas.microsoft.com/office/drawing/2014/main" xmlns="" id="{23706E2C-93FE-6745-8712-B86454D82D3F}"/>
              </a:ext>
            </a:extLst>
          </p:cNvPr>
          <p:cNvSpPr/>
          <p:nvPr/>
        </p:nvSpPr>
        <p:spPr>
          <a:xfrm>
            <a:off x="5472403" y="4402183"/>
            <a:ext cx="682052" cy="56183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7664392" y="1591747"/>
            <a:ext cx="434579" cy="1046950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385627" y="856307"/>
            <a:ext cx="3094961" cy="1769327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513909" y="1881051"/>
            <a:ext cx="3034712" cy="197249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7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D655A452-F579-7B44-B7A2-62E90E57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688" y="1984248"/>
            <a:ext cx="12192000" cy="4876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117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5" y="320316"/>
            <a:ext cx="11488105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layers allows us to model increasingly complex functions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23706E2C-93FE-6745-8712-B86454D82D3F}"/>
              </a:ext>
            </a:extLst>
          </p:cNvPr>
          <p:cNvSpPr/>
          <p:nvPr/>
        </p:nvSpPr>
        <p:spPr>
          <a:xfrm>
            <a:off x="5472403" y="4416951"/>
            <a:ext cx="682052" cy="5470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2" name="Oval 11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472403" y="993299"/>
            <a:ext cx="684833" cy="1188984"/>
            <a:chOff x="5472403" y="993299"/>
            <a:chExt cx="684833" cy="1188984"/>
          </a:xfrm>
        </p:grpSpPr>
        <p:sp>
          <p:nvSpPr>
            <p:cNvPr id="19" name="Oval 1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4" idx="6"/>
              <a:endCxn id="19" idx="2"/>
            </p:cNvCxnSpPr>
            <p:nvPr/>
          </p:nvCxnSpPr>
          <p:spPr>
            <a:xfrm flipV="1">
              <a:off x="5472404" y="1235858"/>
              <a:ext cx="192141" cy="385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19" idx="2"/>
            </p:cNvCxnSpPr>
            <p:nvPr/>
          </p:nvCxnSpPr>
          <p:spPr>
            <a:xfrm flipV="1">
              <a:off x="5472403" y="1235858"/>
              <a:ext cx="192142" cy="7522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6"/>
              <a:endCxn id="20" idx="2"/>
            </p:cNvCxnSpPr>
            <p:nvPr/>
          </p:nvCxnSpPr>
          <p:spPr>
            <a:xfrm>
              <a:off x="5472404" y="1239709"/>
              <a:ext cx="192140" cy="70001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157235" y="995225"/>
            <a:ext cx="725727" cy="1188984"/>
            <a:chOff x="5431509" y="993299"/>
            <a:chExt cx="725727" cy="1188984"/>
          </a:xfrm>
        </p:grpSpPr>
        <p:sp>
          <p:nvSpPr>
            <p:cNvPr id="39" name="Oval 3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19" idx="6"/>
              <a:endCxn id="39" idx="2"/>
            </p:cNvCxnSpPr>
            <p:nvPr/>
          </p:nvCxnSpPr>
          <p:spPr>
            <a:xfrm>
              <a:off x="5431510" y="1233932"/>
              <a:ext cx="233035" cy="19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0" idx="6"/>
            </p:cNvCxnSpPr>
            <p:nvPr/>
          </p:nvCxnSpPr>
          <p:spPr>
            <a:xfrm flipV="1">
              <a:off x="5431509" y="1235859"/>
              <a:ext cx="233036" cy="70194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9" idx="6"/>
            </p:cNvCxnSpPr>
            <p:nvPr/>
          </p:nvCxnSpPr>
          <p:spPr>
            <a:xfrm>
              <a:off x="5431510" y="1233932"/>
              <a:ext cx="233034" cy="70579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/>
          <p:cNvCxnSpPr>
            <a:stCxn id="20" idx="6"/>
            <a:endCxn id="40" idx="2"/>
          </p:cNvCxnSpPr>
          <p:nvPr/>
        </p:nvCxnSpPr>
        <p:spPr>
          <a:xfrm>
            <a:off x="6157235" y="1939725"/>
            <a:ext cx="233035" cy="19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891731" y="1235857"/>
            <a:ext cx="1509936" cy="703867"/>
            <a:chOff x="5975067" y="1235687"/>
            <a:chExt cx="1509936" cy="703867"/>
          </a:xfrm>
        </p:grpSpPr>
        <p:sp>
          <p:nvSpPr>
            <p:cNvPr id="52" name="Oval 51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Freeform 65"/>
          <p:cNvSpPr/>
          <p:nvPr/>
        </p:nvSpPr>
        <p:spPr>
          <a:xfrm>
            <a:off x="8050410" y="1666328"/>
            <a:ext cx="803985" cy="985431"/>
          </a:xfrm>
          <a:custGeom>
            <a:avLst/>
            <a:gdLst>
              <a:gd name="connsiteX0" fmla="*/ 440448 w 803985"/>
              <a:gd name="connsiteY0" fmla="*/ 0 h 1071154"/>
              <a:gd name="connsiteX1" fmla="*/ 793145 w 803985"/>
              <a:gd name="connsiteY1" fmla="*/ 470263 h 1071154"/>
              <a:gd name="connsiteX2" fmla="*/ 74688 w 803985"/>
              <a:gd name="connsiteY2" fmla="*/ 770708 h 1071154"/>
              <a:gd name="connsiteX3" fmla="*/ 22436 w 803985"/>
              <a:gd name="connsiteY3" fmla="*/ 1071154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985" h="1071154">
                <a:moveTo>
                  <a:pt x="440448" y="0"/>
                </a:moveTo>
                <a:cubicBezTo>
                  <a:pt x="647276" y="170906"/>
                  <a:pt x="854105" y="341812"/>
                  <a:pt x="793145" y="470263"/>
                </a:cubicBezTo>
                <a:cubicBezTo>
                  <a:pt x="732185" y="598714"/>
                  <a:pt x="203139" y="670560"/>
                  <a:pt x="74688" y="770708"/>
                </a:cubicBezTo>
                <a:cubicBezTo>
                  <a:pt x="-53763" y="870856"/>
                  <a:pt x="22436" y="1071154"/>
                  <a:pt x="22436" y="1071154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3422469" y="796834"/>
            <a:ext cx="3666869" cy="1917855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3513908" y="1982321"/>
            <a:ext cx="3575429" cy="187122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4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22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885" y="1117702"/>
            <a:ext cx="11494052" cy="2111143"/>
          </a:xfrm>
        </p:spPr>
        <p:txBody>
          <a:bodyPr/>
          <a:lstStyle/>
          <a:p>
            <a:r>
              <a:rPr lang="en-US" sz="2400" dirty="0"/>
              <a:t>If the step is proportional to the slope then you avoid overshooting the minimum. How?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121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1241BC74-178E-6C48-98BB-1D450BF2A00A}"/>
              </a:ext>
            </a:extLst>
          </p:cNvPr>
          <p:cNvSpPr/>
          <p:nvPr/>
        </p:nvSpPr>
        <p:spPr>
          <a:xfrm>
            <a:off x="2464420" y="2509024"/>
            <a:ext cx="7582829" cy="2408697"/>
          </a:xfrm>
          <a:custGeom>
            <a:avLst/>
            <a:gdLst>
              <a:gd name="connsiteX0" fmla="*/ 0 w 7582829"/>
              <a:gd name="connsiteY0" fmla="*/ 0 h 2408697"/>
              <a:gd name="connsiteX1" fmla="*/ 3479180 w 7582829"/>
              <a:gd name="connsiteY1" fmla="*/ 2408664 h 2408697"/>
              <a:gd name="connsiteX2" fmla="*/ 7582829 w 7582829"/>
              <a:gd name="connsiteY2" fmla="*/ 55756 h 24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2829" h="2408697">
                <a:moveTo>
                  <a:pt x="0" y="0"/>
                </a:moveTo>
                <a:cubicBezTo>
                  <a:pt x="1107687" y="1199685"/>
                  <a:pt x="2215375" y="2399371"/>
                  <a:pt x="3479180" y="2408664"/>
                </a:cubicBezTo>
                <a:cubicBezTo>
                  <a:pt x="4742985" y="2417957"/>
                  <a:pt x="6852424" y="475785"/>
                  <a:pt x="7582829" y="5575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189DE07-A56B-2D47-B75C-536AF030C7E9}"/>
              </a:ext>
            </a:extLst>
          </p:cNvPr>
          <p:cNvSpPr/>
          <p:nvPr/>
        </p:nvSpPr>
        <p:spPr>
          <a:xfrm>
            <a:off x="3412273" y="3502193"/>
            <a:ext cx="89210" cy="6690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E4F5A39-D5E0-7F4D-A22E-F4B2A47D4A2E}"/>
              </a:ext>
            </a:extLst>
          </p:cNvPr>
          <p:cNvCxnSpPr/>
          <p:nvPr/>
        </p:nvCxnSpPr>
        <p:spPr>
          <a:xfrm>
            <a:off x="2159594" y="2287255"/>
            <a:ext cx="2683777" cy="26304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F6F0D03A-CD0F-2742-9002-EABF0F3C29A0}"/>
              </a:ext>
            </a:extLst>
          </p:cNvPr>
          <p:cNvSpPr/>
          <p:nvPr/>
        </p:nvSpPr>
        <p:spPr>
          <a:xfrm>
            <a:off x="4680533" y="4519959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DCB53FC7-FC7F-5D4F-A869-7F7BAEB760D2}"/>
              </a:ext>
            </a:extLst>
          </p:cNvPr>
          <p:cNvCxnSpPr/>
          <p:nvPr/>
        </p:nvCxnSpPr>
        <p:spPr>
          <a:xfrm>
            <a:off x="3501482" y="3883068"/>
            <a:ext cx="2594518" cy="14530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F2F2EB78-58A3-5C4F-9726-4028477828B8}"/>
              </a:ext>
            </a:extLst>
          </p:cNvPr>
          <p:cNvCxnSpPr>
            <a:cxnSpLocks/>
          </p:cNvCxnSpPr>
          <p:nvPr/>
        </p:nvCxnSpPr>
        <p:spPr>
          <a:xfrm flipV="1">
            <a:off x="3501483" y="3542876"/>
            <a:ext cx="1235417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371B9FD7-B908-5946-814C-AA00D0DC97B4}"/>
                  </a:ext>
                </a:extLst>
              </p:cNvPr>
              <p:cNvSpPr/>
              <p:nvPr/>
            </p:nvSpPr>
            <p:spPr>
              <a:xfrm>
                <a:off x="3651595" y="2817251"/>
                <a:ext cx="935191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71B9FD7-B908-5946-814C-AA00D0DC9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595" y="2817251"/>
                <a:ext cx="935191" cy="619913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1CE73A49-3869-8347-ABCE-B4AAED956944}"/>
              </a:ext>
            </a:extLst>
          </p:cNvPr>
          <p:cNvCxnSpPr>
            <a:cxnSpLocks/>
          </p:cNvCxnSpPr>
          <p:nvPr/>
        </p:nvCxnSpPr>
        <p:spPr>
          <a:xfrm flipV="1">
            <a:off x="4736900" y="4579521"/>
            <a:ext cx="835267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46401CB7-B92E-9145-8731-400A7A5C9BBC}"/>
                  </a:ext>
                </a:extLst>
              </p:cNvPr>
              <p:cNvSpPr/>
              <p:nvPr/>
            </p:nvSpPr>
            <p:spPr>
              <a:xfrm>
                <a:off x="4736900" y="3921338"/>
                <a:ext cx="935191" cy="619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6401CB7-B92E-9145-8731-400A7A5C9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00" y="3921338"/>
                <a:ext cx="935191" cy="61991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1B29D17-EFA5-1D4F-8EB0-F2FAB5F36CA4}"/>
              </a:ext>
            </a:extLst>
          </p:cNvPr>
          <p:cNvSpPr/>
          <p:nvPr/>
        </p:nvSpPr>
        <p:spPr>
          <a:xfrm>
            <a:off x="5559357" y="4837836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5CB1995A-683C-E14D-9AFE-0ED603843922}"/>
              </a:ext>
            </a:extLst>
          </p:cNvPr>
          <p:cNvCxnSpPr>
            <a:cxnSpLocks/>
          </p:cNvCxnSpPr>
          <p:nvPr/>
        </p:nvCxnSpPr>
        <p:spPr>
          <a:xfrm>
            <a:off x="4416975" y="4722891"/>
            <a:ext cx="2510232" cy="3669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97F08786-6D5D-AC46-A57D-A2E486A7AF01}"/>
              </a:ext>
            </a:extLst>
          </p:cNvPr>
          <p:cNvCxnSpPr>
            <a:cxnSpLocks/>
          </p:cNvCxnSpPr>
          <p:nvPr/>
        </p:nvCxnSpPr>
        <p:spPr>
          <a:xfrm flipV="1">
            <a:off x="5666849" y="4896326"/>
            <a:ext cx="236482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A88C60A0-43E6-144A-8390-886BA5B45808}"/>
              </a:ext>
            </a:extLst>
          </p:cNvPr>
          <p:cNvSpPr/>
          <p:nvPr/>
        </p:nvSpPr>
        <p:spPr>
          <a:xfrm>
            <a:off x="5895878" y="4856249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F52DC26E-2FC7-A340-BA30-3E7EE22F9869}"/>
                  </a:ext>
                </a:extLst>
              </p:cNvPr>
              <p:cNvSpPr/>
              <p:nvPr/>
            </p:nvSpPr>
            <p:spPr>
              <a:xfrm>
                <a:off x="5584720" y="4184974"/>
                <a:ext cx="935191" cy="619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2DC26E-2FC7-A340-BA30-3E7EE22F9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0" y="4184974"/>
                <a:ext cx="935191" cy="619913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5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7" grpId="0"/>
      <p:bldP spid="29" grpId="0"/>
      <p:bldP spid="32" grpId="0" animBg="1"/>
      <p:bldP spid="44" grpId="0" animBg="1"/>
      <p:bldP spid="4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4" y="2519804"/>
            <a:ext cx="1789452" cy="2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9390" y="963273"/>
            <a:ext cx="1173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set some neurons and their connections to zero (i.e. “dropped”)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Prevent overfitting by reducing co-adaptation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Like training many random sub-networks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291C885F-0B4A-5148-82C2-D50DBCCF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3" y="2250810"/>
            <a:ext cx="7558314" cy="40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03EB08-5DBD-324E-A83B-0A5C5B5D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6FB436C6-FBA4-974D-A4B3-83DE739CB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722" y="1847087"/>
            <a:ext cx="5992556" cy="45214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638FBB2-1D00-DC4B-BEDF-0F4BA34F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CA0393-6749-B946-ACB3-1069304FF97E}"/>
              </a:ext>
            </a:extLst>
          </p:cNvPr>
          <p:cNvSpPr txBox="1"/>
          <p:nvPr/>
        </p:nvSpPr>
        <p:spPr>
          <a:xfrm>
            <a:off x="1068254" y="983807"/>
            <a:ext cx="11123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Widely used and highly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Proposed as an alternative to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ensembling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which is too expensive for neural nets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11734" y="6368516"/>
            <a:ext cx="6130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Slack-Lato" charset="0"/>
                <a:hlinkClick r:id="rId3"/>
              </a:rPr>
              <a:t>http://jmlr.org/papers/volume15/srivastava14a/srivastava14a.pdf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18754" y="4291024"/>
            <a:ext cx="27786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Test error for different architectures with and without dropout. The networks have 2 to 4 hidden layers each with 1024 to 2048 units.</a:t>
            </a:r>
          </a:p>
        </p:txBody>
      </p:sp>
    </p:spTree>
    <p:extLst>
      <p:ext uri="{BB962C8B-B14F-4D97-AF65-F5344CB8AC3E}">
        <p14:creationId xmlns:p14="http://schemas.microsoft.com/office/powerpoint/2010/main" val="10764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125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14313" y="173355"/>
            <a:ext cx="11856919" cy="5984558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</a:rPr>
              <a:t>MEMES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50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127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95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128</a:t>
            </a:fld>
            <a:endParaRPr lang="en-US"/>
          </a:p>
        </p:txBody>
      </p:sp>
      <p:pic>
        <p:nvPicPr>
          <p:cNvPr id="2050" name="Picture 2" descr="mage result for cute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979715"/>
            <a:ext cx="923925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1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9ACC5F-B50C-E043-AE37-668A9EA7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</a:t>
            </a:r>
            <a:r>
              <a:rPr lang="en-US" dirty="0" err="1"/>
              <a:t>Gonna</a:t>
            </a:r>
            <a:r>
              <a:rPr lang="en-US" dirty="0"/>
              <a:t> Have a Bad Time…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7992091-6C8B-ED44-8142-FD79DD3A2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375" y="983807"/>
            <a:ext cx="5045249" cy="50452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AA5500-DD8B-484F-8CCB-D9CB32C4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7999" y="3105835"/>
            <a:ext cx="7843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71A"/>
                </a:solidFill>
                <a:latin typeface="Helvetica Neue" charset="0"/>
                <a:hlinkClick r:id="rId2"/>
              </a:rPr>
              <a:t>https://</a:t>
            </a:r>
            <a:r>
              <a:rPr lang="en-US" dirty="0" err="1">
                <a:solidFill>
                  <a:srgbClr val="14171A"/>
                </a:solidFill>
                <a:latin typeface="Helvetica Neue" charset="0"/>
                <a:hlinkClick r:id="rId2"/>
              </a:rPr>
              <a:t>twitter.com</a:t>
            </a:r>
            <a:r>
              <a:rPr lang="en-US" dirty="0">
                <a:solidFill>
                  <a:srgbClr val="14171A"/>
                </a:solidFill>
                <a:latin typeface="Helvetica Neue" charset="0"/>
                <a:hlinkClick r:id="rId2"/>
              </a:rPr>
              <a:t>/wdaali999/status/1161973951565881345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63700"/>
            <a:ext cx="6311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time: Lecture 8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02" y="1711350"/>
            <a:ext cx="5899795" cy="39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0113" cy="82241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9174" y="409872"/>
            <a:ext cx="3230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PPppBoost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39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26" y="155276"/>
            <a:ext cx="8627613" cy="60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56" y="1278264"/>
            <a:ext cx="4880488" cy="4880488"/>
          </a:xfrm>
        </p:spPr>
      </p:pic>
    </p:spTree>
    <p:extLst>
      <p:ext uri="{BB962C8B-B14F-4D97-AF65-F5344CB8AC3E}">
        <p14:creationId xmlns:p14="http://schemas.microsoft.com/office/powerpoint/2010/main" val="5899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F7ECC-3A32-454A-B731-F3EF6754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AB…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A1014-4742-A948-83CB-AA535813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B6FB81-E410-F045-B4CF-67A4200F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C1FD61-DCB7-EF41-9BB9-5077140E1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09" y="1023572"/>
            <a:ext cx="3721874" cy="46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FB84FE-2063-9A46-B2FB-C2B02A29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E4AF0A-C6E7-4F4B-826D-1DBAB18CD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People in every walk of life have long been using interpretable models for differentiating between classes of objects and phenomena: </a:t>
            </a:r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148" y="2248930"/>
            <a:ext cx="5134033" cy="39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9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0"/>
            <a:ext cx="5071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5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CDFA9B-2F05-C940-B31D-8901525E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D64B99-5565-F047-8E8E-56035CAB7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E68BCB-3E2B-0A4D-A1EA-8BACB8F7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9D46E6-B2A5-EA41-97D6-B163E0CC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79" y="983807"/>
            <a:ext cx="6088590" cy="52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0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one?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0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15" y="167951"/>
            <a:ext cx="6445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4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39029" y="1511866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7 individual</a:t>
            </a:r>
          </a:p>
          <a:p>
            <a:pPr marL="1255713" lvl="3" indent="3203575">
              <a:spcAft>
                <a:spcPts val="110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4323545" y="6240883"/>
            <a:ext cx="4550249" cy="1522140"/>
          </a:xfrm>
          <a:prstGeom prst="rect">
            <a:avLst/>
          </a:prstGeom>
          <a:solidFill>
            <a:srgbClr val="F9F9F9"/>
          </a:solidFill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100"/>
              </a:spcAft>
              <a:buNone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OH or ED forum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77742" y="2070220"/>
            <a:ext cx="3626603" cy="4123382"/>
            <a:chOff x="1534030" y="2088396"/>
            <a:chExt cx="3626603" cy="4123382"/>
          </a:xfrm>
        </p:grpSpPr>
        <p:pic>
          <p:nvPicPr>
            <p:cNvPr id="9" name="Picture 4" descr="mage result for training whe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030" y="2088396"/>
              <a:ext cx="3626603" cy="3626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130658" y="5842446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HW4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601559" y="2070220"/>
            <a:ext cx="2991780" cy="4139230"/>
            <a:chOff x="7160216" y="2095057"/>
            <a:chExt cx="2991780" cy="4139230"/>
          </a:xfrm>
        </p:grpSpPr>
        <p:pic>
          <p:nvPicPr>
            <p:cNvPr id="1026" name="Picture 2" descr="mage result for taking the training wheel off a bik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1" t="-732" r="911" b="-732"/>
            <a:stretch/>
          </p:blipFill>
          <p:spPr bwMode="auto">
            <a:xfrm>
              <a:off x="7160216" y="2095057"/>
              <a:ext cx="2991780" cy="3521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330536" y="5864955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HW7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540" y="2205575"/>
            <a:ext cx="3805351" cy="3987669"/>
            <a:chOff x="403540" y="2205575"/>
            <a:chExt cx="3805351" cy="398766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540" y="2205575"/>
              <a:ext cx="3805351" cy="33859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0645" y="5823912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HW1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529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39029" y="1511866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After CS109B, STAT 139 </a:t>
            </a:r>
            <a:r>
              <a:rPr lang="mr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1255713" lvl="3" indent="3203575">
              <a:spcAft>
                <a:spcPts val="110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03" y="2140227"/>
            <a:ext cx="3332351" cy="44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4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5991F1-96F9-1043-86C1-1F0CA817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89CD9-0877-FE41-9807-768171565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BB6B6E-A6BB-9F45-9756-DF043F61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496F8E-AF7D-9E49-90C0-3C32D95F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67" y="1069930"/>
            <a:ext cx="6555933" cy="52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1100"/>
            <a:ext cx="8077200" cy="449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7278" y="6086475"/>
            <a:ext cx="4072747" cy="34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Zeenat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Potia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9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3473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668" y="672860"/>
            <a:ext cx="391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Find Me?</a:t>
            </a:r>
            <a:endParaRPr lang="en-US" sz="3200" b="1" cap="small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453958"/>
            <a:ext cx="10972800" cy="550393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CS109B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b="1" dirty="0" smtClean="0"/>
              <a:t>Instructors: </a:t>
            </a:r>
            <a:r>
              <a:rPr lang="en-US" sz="2800" dirty="0" smtClean="0"/>
              <a:t>Pavlos Protopapas, Mark Glickman, Chris Tanner</a:t>
            </a:r>
            <a:br>
              <a:rPr lang="en-US" sz="2800" dirty="0" smtClean="0"/>
            </a:br>
            <a:r>
              <a:rPr lang="en-US" sz="2800" b="1" dirty="0" smtClean="0"/>
              <a:t>Topics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smtClean="0"/>
              <a:t>HW</a:t>
            </a:r>
            <a:r>
              <a:rPr lang="en-US" sz="2800" b="1" smtClean="0"/>
              <a:t>: Similar to 109A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smtClean="0"/>
              <a:t>Modules</a:t>
            </a:r>
            <a:br>
              <a:rPr lang="en-US" sz="2800" b="1" dirty="0" smtClean="0"/>
            </a:br>
            <a:r>
              <a:rPr lang="en-US" sz="2800" b="1" dirty="0"/>
              <a:t>	</a:t>
            </a:r>
            <a:r>
              <a:rPr lang="en-US" sz="2800" i="1" dirty="0" smtClean="0"/>
              <a:t>Medical School</a:t>
            </a:r>
            <a:r>
              <a:rPr lang="en-US" sz="2800" b="1" dirty="0" smtClean="0"/>
              <a:t>: </a:t>
            </a:r>
            <a:r>
              <a:rPr lang="en-US" sz="2800" dirty="0" smtClean="0"/>
              <a:t>Mauricio </a:t>
            </a:r>
            <a:r>
              <a:rPr lang="en-US" sz="2800" dirty="0" err="1"/>
              <a:t>Santillana</a:t>
            </a:r>
            <a:r>
              <a:rPr lang="en-US" sz="2800" dirty="0"/>
              <a:t>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/>
              <a:t>	</a:t>
            </a:r>
            <a:r>
              <a:rPr lang="en-US" sz="2800" i="1" dirty="0"/>
              <a:t>FAS</a:t>
            </a:r>
            <a:r>
              <a:rPr lang="en-US" sz="2800" b="1" dirty="0" smtClean="0"/>
              <a:t>: </a:t>
            </a:r>
            <a:r>
              <a:rPr lang="en-US" sz="2800" dirty="0" smtClean="0"/>
              <a:t>Doug </a:t>
            </a:r>
            <a:r>
              <a:rPr lang="en-US" sz="2800" dirty="0" err="1" smtClean="0"/>
              <a:t>Finkbeiner</a:t>
            </a:r>
            <a:r>
              <a:rPr lang="en-US" sz="2800" dirty="0" smtClean="0"/>
              <a:t>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/>
              <a:t>	</a:t>
            </a:r>
            <a:r>
              <a:rPr lang="en-US" sz="2800" i="1" dirty="0"/>
              <a:t>GSD</a:t>
            </a:r>
            <a:r>
              <a:rPr lang="en-US" sz="2800" b="1" dirty="0" smtClean="0"/>
              <a:t>: </a:t>
            </a:r>
            <a:r>
              <a:rPr lang="en-US" sz="2800" dirty="0"/>
              <a:t>Garcia del Castillo Lopez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/>
              <a:t>	</a:t>
            </a:r>
            <a:r>
              <a:rPr lang="en-US" sz="2800" i="1" dirty="0"/>
              <a:t>HCSPH</a:t>
            </a:r>
            <a:r>
              <a:rPr lang="en-US" sz="2800" b="1" dirty="0" smtClean="0"/>
              <a:t>: </a:t>
            </a:r>
            <a:r>
              <a:rPr lang="en-US" sz="2800" dirty="0" smtClean="0"/>
              <a:t>Francesca </a:t>
            </a:r>
            <a:r>
              <a:rPr lang="en-US" sz="2800" dirty="0" err="1" smtClean="0"/>
              <a:t>Dominici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b="1" dirty="0"/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7353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</a:t>
                </a:r>
                <a:r>
                  <a:rPr lang="en-US" sz="2400" dirty="0" smtClean="0"/>
                  <a:t>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Then </a:t>
                </a:r>
                <a:r>
                  <a:rPr lang="en-US" sz="2400" dirty="0"/>
                  <a:t>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061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brute force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 smtClean="0"/>
                  <a:t> is to calculate </a:t>
                </a:r>
                <a:r>
                  <a:rPr lang="en-US" sz="2400" dirty="0"/>
                  <a:t>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Then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</a:t>
                </a:r>
                <a:r>
                  <a:rPr lang="en-US" sz="2400" dirty="0" smtClean="0"/>
                  <a:t>6: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/>
                  <a:t>is </a:t>
                </a:r>
                <a:r>
                  <a:rPr lang="en-US" sz="2400" dirty="0"/>
                  <a:t>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</a:t>
            </a:r>
            <a:r>
              <a:rPr lang="en-US" dirty="0" smtClean="0"/>
              <a:t>exact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7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8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our magical realisms, we can now sample multiple times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3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And another sample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01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</a:t>
            </a:r>
            <a:r>
              <a:rPr lang="en-US" sz="2400" dirty="0" smtClean="0"/>
              <a:t>times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We can now </a:t>
                </a:r>
                <a:r>
                  <a:rPr lang="en-US" sz="2400" dirty="0"/>
                  <a:t>estimate the mean and standard deviation of </a:t>
                </a:r>
                <a:r>
                  <a:rPr lang="en-US" sz="2400" dirty="0" smtClean="0"/>
                  <a:t>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132320" y="3270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Finally we </a:t>
                </a:r>
                <a:r>
                  <a:rPr lang="en-US" sz="2400" dirty="0"/>
                  <a:t>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4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</a:t>
            </a:r>
            <a:r>
              <a:rPr lang="en-US" sz="2400" dirty="0" smtClean="0"/>
              <a:t>bootstrapped samples.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5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3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7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81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44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35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36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2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9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FE446D22-A807-1A44-A630-F0243851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17" y="150916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00" y="264361"/>
            <a:ext cx="11493416" cy="767276"/>
          </a:xfrm>
        </p:spPr>
        <p:txBody>
          <a:bodyPr/>
          <a:lstStyle/>
          <a:p>
            <a:r>
              <a:rPr lang="en-US" dirty="0"/>
              <a:t>Simple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58066" y="6378884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40170" y="6378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8D39162-75B0-0D4E-BD90-7F73BB12168F}"/>
              </a:ext>
            </a:extLst>
          </p:cNvPr>
          <p:cNvGrpSpPr/>
          <p:nvPr/>
        </p:nvGrpSpPr>
        <p:grpSpPr>
          <a:xfrm>
            <a:off x="7415886" y="1996406"/>
            <a:ext cx="4571159" cy="3559483"/>
            <a:chOff x="7428078" y="1948576"/>
            <a:chExt cx="4571159" cy="3559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What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at some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?</a:t>
                  </a:r>
                </a:p>
                <a:p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74" t="-3165" b="-63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203A4D2B-2BEF-FC46-B8BE-CB2B553B5DF4}"/>
                </a:ext>
              </a:extLst>
            </p:cNvPr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xmlns="" id="{FB94280D-BC2F-A747-A334-DCD560BD78EA}"/>
                  </a:ext>
                </a:extLst>
              </p:cNvPr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914D6FD4-23DF-4546-8FA3-862622CEABB7}"/>
                  </a:ext>
                </a:extLst>
              </p:cNvPr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="" id="{0731E38F-93F2-A649-AC80-6DF519DB7D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𝑞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0731E38F-93F2-A649-AC80-6DF519DB7D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61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Freeform 5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>
                    <a:gd name="connsiteX0" fmla="*/ 37578 w 50104"/>
                    <a:gd name="connsiteY0" fmla="*/ 3006247 h 3006247"/>
                    <a:gd name="connsiteX1" fmla="*/ 50104 w 50104"/>
                    <a:gd name="connsiteY1" fmla="*/ 814192 h 3006247"/>
                    <a:gd name="connsiteX2" fmla="*/ 37578 w 50104"/>
                    <a:gd name="connsiteY2" fmla="*/ 751562 h 3006247"/>
                    <a:gd name="connsiteX3" fmla="*/ 25052 w 50104"/>
                    <a:gd name="connsiteY3" fmla="*/ 613776 h 3006247"/>
                    <a:gd name="connsiteX4" fmla="*/ 12526 w 50104"/>
                    <a:gd name="connsiteY4" fmla="*/ 513568 h 3006247"/>
                    <a:gd name="connsiteX5" fmla="*/ 0 w 50104"/>
                    <a:gd name="connsiteY5" fmla="*/ 162839 h 3006247"/>
                    <a:gd name="connsiteX6" fmla="*/ 12526 w 50104"/>
                    <a:gd name="connsiteY6" fmla="*/ 112735 h 3006247"/>
                    <a:gd name="connsiteX7" fmla="*/ 12526 w 50104"/>
                    <a:gd name="connsiteY7" fmla="*/ 0 h 300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104" h="3006247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effectLst>
                  <a:outerShdw blurRad="40000" dist="23000" dir="5400000" rotWithShape="0">
                    <a:schemeClr val="tx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F8CF77CA-E6D2-0C4D-B979-24ED101EC170}"/>
              </a:ext>
            </a:extLst>
          </p:cNvPr>
          <p:cNvGrpSpPr/>
          <p:nvPr/>
        </p:nvGrpSpPr>
        <p:grpSpPr>
          <a:xfrm>
            <a:off x="7206836" y="3461251"/>
            <a:ext cx="3908903" cy="1374497"/>
            <a:chOff x="7219028" y="3413421"/>
            <a:chExt cx="3908903" cy="1374497"/>
          </a:xfrm>
        </p:grpSpPr>
        <p:sp>
          <p:nvSpPr>
            <p:cNvPr id="29" name="5-Point Star 28"/>
            <p:cNvSpPr/>
            <p:nvPr/>
          </p:nvSpPr>
          <p:spPr>
            <a:xfrm>
              <a:off x="7628351" y="3532484"/>
              <a:ext cx="200417" cy="221711"/>
            </a:xfrm>
            <a:prstGeom prst="star5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A57C4E67-F7BA-1B4F-9CA5-15165EE834F1}"/>
                    </a:ext>
                  </a:extLst>
                </p:cNvPr>
                <p:cNvSpPr txBox="1"/>
                <p:nvPr/>
              </p:nvSpPr>
              <p:spPr>
                <a:xfrm>
                  <a:off x="9473183" y="4397170"/>
                  <a:ext cx="1654748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Karla" charset="0"/>
                    </a:rPr>
                    <a:t>Predict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7C4E67-F7BA-1B4F-9CA5-15165EE8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3183" y="4397170"/>
                  <a:ext cx="1654748" cy="3907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952" t="-6250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04DD8431-5EE5-D94C-BBAF-83030708D12D}"/>
                    </a:ext>
                  </a:extLst>
                </p:cNvPr>
                <p:cNvSpPr/>
                <p:nvPr/>
              </p:nvSpPr>
              <p:spPr>
                <a:xfrm>
                  <a:off x="7219028" y="3413421"/>
                  <a:ext cx="462755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4DD8431-5EE5-D94C-BBAF-83030708D1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028" y="3413421"/>
                  <a:ext cx="462755" cy="39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563" r="-14474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F040EF2-ACF6-A745-887C-84FC55FB1159}"/>
              </a:ext>
            </a:extLst>
          </p:cNvPr>
          <p:cNvGrpSpPr/>
          <p:nvPr/>
        </p:nvGrpSpPr>
        <p:grpSpPr>
          <a:xfrm>
            <a:off x="5495723" y="2747596"/>
            <a:ext cx="6060089" cy="1430651"/>
            <a:chOff x="5507915" y="2699766"/>
            <a:chExt cx="6060089" cy="14306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23996A04-9B10-CA47-858C-0C31F5B71CEE}"/>
                </a:ext>
              </a:extLst>
            </p:cNvPr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>
                <a:off x="6601216" y="3167669"/>
                <a:ext cx="111412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="" id="{C719BBD0-1B95-AA48-9295-5FEB43688998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distances to all other points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719BBD0-1B95-AA48-9295-5FEB43688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616" t="-3000" r="-2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25811025-CF39-6F45-98A9-92E5C7B7D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915" y="4130417"/>
              <a:ext cx="218191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784887" y="3139592"/>
            <a:ext cx="3898431" cy="1831009"/>
            <a:chOff x="7797079" y="3091762"/>
            <a:chExt cx="3898431" cy="183100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1D6B86BF-BE0F-2948-BBC2-5B8DF7A859C2}"/>
                </a:ext>
              </a:extLst>
            </p:cNvPr>
            <p:cNvGrpSpPr/>
            <p:nvPr/>
          </p:nvGrpSpPr>
          <p:grpSpPr>
            <a:xfrm>
              <a:off x="8104340" y="3424027"/>
              <a:ext cx="3591170" cy="1498744"/>
              <a:chOff x="8104340" y="3424027"/>
              <a:chExt cx="3591170" cy="1498744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>
                  <a:gd name="connsiteX0" fmla="*/ 162838 w 375781"/>
                  <a:gd name="connsiteY0" fmla="*/ 344 h 426229"/>
                  <a:gd name="connsiteX1" fmla="*/ 25052 w 375781"/>
                  <a:gd name="connsiteY1" fmla="*/ 37922 h 426229"/>
                  <a:gd name="connsiteX2" fmla="*/ 0 w 375781"/>
                  <a:gd name="connsiteY2" fmla="*/ 75500 h 426229"/>
                  <a:gd name="connsiteX3" fmla="*/ 37578 w 375781"/>
                  <a:gd name="connsiteY3" fmla="*/ 313494 h 426229"/>
                  <a:gd name="connsiteX4" fmla="*/ 75156 w 375781"/>
                  <a:gd name="connsiteY4" fmla="*/ 351072 h 426229"/>
                  <a:gd name="connsiteX5" fmla="*/ 100208 w 375781"/>
                  <a:gd name="connsiteY5" fmla="*/ 388650 h 426229"/>
                  <a:gd name="connsiteX6" fmla="*/ 137786 w 375781"/>
                  <a:gd name="connsiteY6" fmla="*/ 401177 h 426229"/>
                  <a:gd name="connsiteX7" fmla="*/ 187890 w 375781"/>
                  <a:gd name="connsiteY7" fmla="*/ 426229 h 426229"/>
                  <a:gd name="connsiteX8" fmla="*/ 338202 w 375781"/>
                  <a:gd name="connsiteY8" fmla="*/ 388650 h 426229"/>
                  <a:gd name="connsiteX9" fmla="*/ 350728 w 375781"/>
                  <a:gd name="connsiteY9" fmla="*/ 351072 h 426229"/>
                  <a:gd name="connsiteX10" fmla="*/ 375781 w 375781"/>
                  <a:gd name="connsiteY10" fmla="*/ 313494 h 426229"/>
                  <a:gd name="connsiteX11" fmla="*/ 363255 w 375781"/>
                  <a:gd name="connsiteY11" fmla="*/ 225812 h 426229"/>
                  <a:gd name="connsiteX12" fmla="*/ 250520 w 375781"/>
                  <a:gd name="connsiteY12" fmla="*/ 125604 h 426229"/>
                  <a:gd name="connsiteX13" fmla="*/ 187890 w 375781"/>
                  <a:gd name="connsiteY13" fmla="*/ 62974 h 426229"/>
                  <a:gd name="connsiteX14" fmla="*/ 162838 w 375781"/>
                  <a:gd name="connsiteY14" fmla="*/ 344 h 42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781" h="426229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xmlns="" id="{41BA71BA-9145-5D40-93DD-F60C475CECD0}"/>
                      </a:ext>
                    </a:extLst>
                  </p:cNvPr>
                  <p:cNvSpPr txBox="1"/>
                  <p:nvPr/>
                </p:nvSpPr>
                <p:spPr>
                  <a:xfrm>
                    <a:off x="9473183" y="3424027"/>
                    <a:ext cx="2222327" cy="14987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the nearest neighbor,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41BA71BA-9145-5D40-93DD-F60C475CE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3183" y="3424027"/>
                    <a:ext cx="2222327" cy="149874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1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797079" y="3091762"/>
                  <a:ext cx="983667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Karla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079" y="3091762"/>
                  <a:ext cx="983667" cy="39074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4610911" y="4026845"/>
              <a:ext cx="304282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270443" y="4480800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267198" y="5022309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69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3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37" y="1497252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43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44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2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4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47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6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Methods of regularization: </a:t>
            </a:r>
          </a:p>
          <a:p>
            <a:pPr algn="ctr"/>
            <a:r>
              <a:rPr lang="en-US" b="1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48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49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71B87EC-F8C9-904F-817D-FDFFDD5C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55958" y="921765"/>
                <a:ext cx="3554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Do the same for “all”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′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𝑠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21765"/>
                <a:ext cx="355405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74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34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20 data points per line 2000 simulations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4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Poly 10 degree models : </a:t>
            </a:r>
            <a:r>
              <a:rPr lang="en-US" sz="2800" dirty="0"/>
              <a:t>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0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0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085DFFF8-EA9A-AE4A-8D11-94D2F20D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the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8D39162-75B0-0D4E-BD90-7F73BB12168F}"/>
              </a:ext>
            </a:extLst>
          </p:cNvPr>
          <p:cNvGrpSpPr/>
          <p:nvPr/>
        </p:nvGrpSpPr>
        <p:grpSpPr>
          <a:xfrm>
            <a:off x="7428078" y="1948576"/>
            <a:ext cx="4571159" cy="3559483"/>
            <a:chOff x="7428078" y="1948576"/>
            <a:chExt cx="4571159" cy="3559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What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at some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Karla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?</a:t>
                  </a:r>
                </a:p>
                <a:p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74" t="-3165" b="-5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203A4D2B-2BEF-FC46-B8BE-CB2B553B5DF4}"/>
                </a:ext>
              </a:extLst>
            </p:cNvPr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xmlns="" id="{FB94280D-BC2F-A747-A334-DCD560BD78EA}"/>
                  </a:ext>
                </a:extLst>
              </p:cNvPr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914D6FD4-23DF-4546-8FA3-862622CEABB7}"/>
                  </a:ext>
                </a:extLst>
              </p:cNvPr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="" id="{0731E38F-93F2-A649-AC80-6DF519DB7D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𝑞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0731E38F-93F2-A649-AC80-6DF519DB7D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61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Freeform 5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>
                    <a:gd name="connsiteX0" fmla="*/ 37578 w 50104"/>
                    <a:gd name="connsiteY0" fmla="*/ 3006247 h 3006247"/>
                    <a:gd name="connsiteX1" fmla="*/ 50104 w 50104"/>
                    <a:gd name="connsiteY1" fmla="*/ 814192 h 3006247"/>
                    <a:gd name="connsiteX2" fmla="*/ 37578 w 50104"/>
                    <a:gd name="connsiteY2" fmla="*/ 751562 h 3006247"/>
                    <a:gd name="connsiteX3" fmla="*/ 25052 w 50104"/>
                    <a:gd name="connsiteY3" fmla="*/ 613776 h 3006247"/>
                    <a:gd name="connsiteX4" fmla="*/ 12526 w 50104"/>
                    <a:gd name="connsiteY4" fmla="*/ 513568 h 3006247"/>
                    <a:gd name="connsiteX5" fmla="*/ 0 w 50104"/>
                    <a:gd name="connsiteY5" fmla="*/ 162839 h 3006247"/>
                    <a:gd name="connsiteX6" fmla="*/ 12526 w 50104"/>
                    <a:gd name="connsiteY6" fmla="*/ 112735 h 3006247"/>
                    <a:gd name="connsiteX7" fmla="*/ 12526 w 50104"/>
                    <a:gd name="connsiteY7" fmla="*/ 0 h 300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104" h="3006247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effectLst>
                  <a:outerShdw blurRad="40000" dist="23000" dir="5400000" rotWithShape="0">
                    <a:schemeClr val="tx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F8CF77CA-E6D2-0C4D-B979-24ED101EC170}"/>
              </a:ext>
            </a:extLst>
          </p:cNvPr>
          <p:cNvGrpSpPr/>
          <p:nvPr/>
        </p:nvGrpSpPr>
        <p:grpSpPr>
          <a:xfrm>
            <a:off x="7210402" y="3192493"/>
            <a:ext cx="4505647" cy="1825367"/>
            <a:chOff x="7210402" y="3192493"/>
            <a:chExt cx="4505647" cy="1825367"/>
          </a:xfrm>
        </p:grpSpPr>
        <p:sp>
          <p:nvSpPr>
            <p:cNvPr id="29" name="5-Point Star 28"/>
            <p:cNvSpPr/>
            <p:nvPr/>
          </p:nvSpPr>
          <p:spPr>
            <a:xfrm>
              <a:off x="7628351" y="3241396"/>
              <a:ext cx="200417" cy="221711"/>
            </a:xfrm>
            <a:prstGeom prst="star5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A57C4E67-F7BA-1B4F-9CA5-15165EE834F1}"/>
                    </a:ext>
                  </a:extLst>
                </p:cNvPr>
                <p:cNvSpPr txBox="1"/>
                <p:nvPr/>
              </p:nvSpPr>
              <p:spPr>
                <a:xfrm>
                  <a:off x="9472486" y="4534394"/>
                  <a:ext cx="2243563" cy="4834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Karla" charset="0"/>
                    </a:rPr>
                    <a:t>Predict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  <a:ea typeface="Karla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Karla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  <a:ea typeface="Karl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A57C4E67-F7BA-1B4F-9CA5-15165EE8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4534394"/>
                  <a:ext cx="2243563" cy="48346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46" t="-79747" r="-1195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04DD8431-5EE5-D94C-BBAF-83030708D12D}"/>
                    </a:ext>
                  </a:extLst>
                </p:cNvPr>
                <p:cNvSpPr/>
                <p:nvPr/>
              </p:nvSpPr>
              <p:spPr>
                <a:xfrm>
                  <a:off x="7210402" y="3192493"/>
                  <a:ext cx="462755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4DD8431-5EE5-D94C-BBAF-83030708D1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402" y="3192493"/>
                  <a:ext cx="462755" cy="39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563" r="-1315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F040EF2-ACF6-A745-887C-84FC55FB1159}"/>
              </a:ext>
            </a:extLst>
          </p:cNvPr>
          <p:cNvGrpSpPr/>
          <p:nvPr/>
        </p:nvGrpSpPr>
        <p:grpSpPr>
          <a:xfrm>
            <a:off x="5507915" y="2699766"/>
            <a:ext cx="6060089" cy="1430651"/>
            <a:chOff x="5507915" y="2699766"/>
            <a:chExt cx="6060089" cy="14306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23996A04-9B10-CA47-858C-0C31F5B71CEE}"/>
                </a:ext>
              </a:extLst>
            </p:cNvPr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>
                <a:off x="6601216" y="3167669"/>
                <a:ext cx="111412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="" id="{C719BBD0-1B95-AA48-9295-5FEB43688998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distances to all other points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719BBD0-1B95-AA48-9295-5FEB43688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616" t="-3000" r="-2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25811025-CF39-6F45-98A9-92E5C7B7D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915" y="4130417"/>
              <a:ext cx="218191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454592" y="2855245"/>
            <a:ext cx="5445382" cy="2092987"/>
            <a:chOff x="6454592" y="2855245"/>
            <a:chExt cx="5445382" cy="20929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1D6B86BF-BE0F-2948-BBC2-5B8DF7A859C2}"/>
                </a:ext>
              </a:extLst>
            </p:cNvPr>
            <p:cNvGrpSpPr/>
            <p:nvPr/>
          </p:nvGrpSpPr>
          <p:grpSpPr>
            <a:xfrm>
              <a:off x="8104340" y="3444807"/>
              <a:ext cx="3795634" cy="1503425"/>
              <a:chOff x="8104340" y="3444807"/>
              <a:chExt cx="3795634" cy="1503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xmlns="" id="{41BA71BA-9145-5D40-93DD-F60C475CECD0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3444807"/>
                    <a:ext cx="2427488" cy="15034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the k-nearest neighbors,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41BA71BA-9145-5D40-93DD-F60C475CE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3444807"/>
                    <a:ext cx="2427488" cy="150342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2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Freeform 27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>
                  <a:gd name="connsiteX0" fmla="*/ 162838 w 375781"/>
                  <a:gd name="connsiteY0" fmla="*/ 344 h 426229"/>
                  <a:gd name="connsiteX1" fmla="*/ 25052 w 375781"/>
                  <a:gd name="connsiteY1" fmla="*/ 37922 h 426229"/>
                  <a:gd name="connsiteX2" fmla="*/ 0 w 375781"/>
                  <a:gd name="connsiteY2" fmla="*/ 75500 h 426229"/>
                  <a:gd name="connsiteX3" fmla="*/ 37578 w 375781"/>
                  <a:gd name="connsiteY3" fmla="*/ 313494 h 426229"/>
                  <a:gd name="connsiteX4" fmla="*/ 75156 w 375781"/>
                  <a:gd name="connsiteY4" fmla="*/ 351072 h 426229"/>
                  <a:gd name="connsiteX5" fmla="*/ 100208 w 375781"/>
                  <a:gd name="connsiteY5" fmla="*/ 388650 h 426229"/>
                  <a:gd name="connsiteX6" fmla="*/ 137786 w 375781"/>
                  <a:gd name="connsiteY6" fmla="*/ 401177 h 426229"/>
                  <a:gd name="connsiteX7" fmla="*/ 187890 w 375781"/>
                  <a:gd name="connsiteY7" fmla="*/ 426229 h 426229"/>
                  <a:gd name="connsiteX8" fmla="*/ 338202 w 375781"/>
                  <a:gd name="connsiteY8" fmla="*/ 388650 h 426229"/>
                  <a:gd name="connsiteX9" fmla="*/ 350728 w 375781"/>
                  <a:gd name="connsiteY9" fmla="*/ 351072 h 426229"/>
                  <a:gd name="connsiteX10" fmla="*/ 375781 w 375781"/>
                  <a:gd name="connsiteY10" fmla="*/ 313494 h 426229"/>
                  <a:gd name="connsiteX11" fmla="*/ 363255 w 375781"/>
                  <a:gd name="connsiteY11" fmla="*/ 225812 h 426229"/>
                  <a:gd name="connsiteX12" fmla="*/ 250520 w 375781"/>
                  <a:gd name="connsiteY12" fmla="*/ 125604 h 426229"/>
                  <a:gd name="connsiteX13" fmla="*/ 187890 w 375781"/>
                  <a:gd name="connsiteY13" fmla="*/ 62974 h 426229"/>
                  <a:gd name="connsiteX14" fmla="*/ 162838 w 375781"/>
                  <a:gd name="connsiteY14" fmla="*/ 344 h 42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781" h="426229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Freeform 26"/>
            <p:cNvSpPr/>
            <p:nvPr/>
          </p:nvSpPr>
          <p:spPr>
            <a:xfrm>
              <a:off x="6454592" y="2855245"/>
              <a:ext cx="375781" cy="426229"/>
            </a:xfrm>
            <a:custGeom>
              <a:avLst/>
              <a:gdLst>
                <a:gd name="connsiteX0" fmla="*/ 162838 w 375781"/>
                <a:gd name="connsiteY0" fmla="*/ 344 h 426229"/>
                <a:gd name="connsiteX1" fmla="*/ 25052 w 375781"/>
                <a:gd name="connsiteY1" fmla="*/ 37922 h 426229"/>
                <a:gd name="connsiteX2" fmla="*/ 0 w 375781"/>
                <a:gd name="connsiteY2" fmla="*/ 75500 h 426229"/>
                <a:gd name="connsiteX3" fmla="*/ 37578 w 375781"/>
                <a:gd name="connsiteY3" fmla="*/ 313494 h 426229"/>
                <a:gd name="connsiteX4" fmla="*/ 75156 w 375781"/>
                <a:gd name="connsiteY4" fmla="*/ 351072 h 426229"/>
                <a:gd name="connsiteX5" fmla="*/ 100208 w 375781"/>
                <a:gd name="connsiteY5" fmla="*/ 388650 h 426229"/>
                <a:gd name="connsiteX6" fmla="*/ 137786 w 375781"/>
                <a:gd name="connsiteY6" fmla="*/ 401177 h 426229"/>
                <a:gd name="connsiteX7" fmla="*/ 187890 w 375781"/>
                <a:gd name="connsiteY7" fmla="*/ 426229 h 426229"/>
                <a:gd name="connsiteX8" fmla="*/ 338202 w 375781"/>
                <a:gd name="connsiteY8" fmla="*/ 388650 h 426229"/>
                <a:gd name="connsiteX9" fmla="*/ 350728 w 375781"/>
                <a:gd name="connsiteY9" fmla="*/ 351072 h 426229"/>
                <a:gd name="connsiteX10" fmla="*/ 375781 w 375781"/>
                <a:gd name="connsiteY10" fmla="*/ 313494 h 426229"/>
                <a:gd name="connsiteX11" fmla="*/ 363255 w 375781"/>
                <a:gd name="connsiteY11" fmla="*/ 225812 h 426229"/>
                <a:gd name="connsiteX12" fmla="*/ 250520 w 375781"/>
                <a:gd name="connsiteY12" fmla="*/ 125604 h 426229"/>
                <a:gd name="connsiteX13" fmla="*/ 187890 w 375781"/>
                <a:gd name="connsiteY13" fmla="*/ 62974 h 426229"/>
                <a:gd name="connsiteX14" fmla="*/ 162838 w 375781"/>
                <a:gd name="connsiteY14" fmla="*/ 344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5781" h="426229">
                  <a:moveTo>
                    <a:pt x="162838" y="344"/>
                  </a:moveTo>
                  <a:cubicBezTo>
                    <a:pt x="135698" y="-3831"/>
                    <a:pt x="37235" y="31153"/>
                    <a:pt x="25052" y="37922"/>
                  </a:cubicBezTo>
                  <a:cubicBezTo>
                    <a:pt x="11892" y="45233"/>
                    <a:pt x="8351" y="62974"/>
                    <a:pt x="0" y="75500"/>
                  </a:cubicBezTo>
                  <a:cubicBezTo>
                    <a:pt x="5272" y="149302"/>
                    <a:pt x="-5841" y="244024"/>
                    <a:pt x="37578" y="313494"/>
                  </a:cubicBezTo>
                  <a:cubicBezTo>
                    <a:pt x="46967" y="328516"/>
                    <a:pt x="63815" y="337463"/>
                    <a:pt x="75156" y="351072"/>
                  </a:cubicBezTo>
                  <a:cubicBezTo>
                    <a:pt x="84794" y="362637"/>
                    <a:pt x="88453" y="379245"/>
                    <a:pt x="100208" y="388650"/>
                  </a:cubicBezTo>
                  <a:cubicBezTo>
                    <a:pt x="110518" y="396898"/>
                    <a:pt x="125650" y="395976"/>
                    <a:pt x="137786" y="401177"/>
                  </a:cubicBezTo>
                  <a:cubicBezTo>
                    <a:pt x="154949" y="408533"/>
                    <a:pt x="171189" y="417878"/>
                    <a:pt x="187890" y="426229"/>
                  </a:cubicBezTo>
                  <a:cubicBezTo>
                    <a:pt x="223998" y="421716"/>
                    <a:pt x="303824" y="423029"/>
                    <a:pt x="338202" y="388650"/>
                  </a:cubicBezTo>
                  <a:cubicBezTo>
                    <a:pt x="347538" y="379314"/>
                    <a:pt x="344823" y="362882"/>
                    <a:pt x="350728" y="351072"/>
                  </a:cubicBezTo>
                  <a:cubicBezTo>
                    <a:pt x="357461" y="337607"/>
                    <a:pt x="367430" y="326020"/>
                    <a:pt x="375781" y="313494"/>
                  </a:cubicBezTo>
                  <a:cubicBezTo>
                    <a:pt x="371606" y="284267"/>
                    <a:pt x="376459" y="252219"/>
                    <a:pt x="363255" y="225812"/>
                  </a:cubicBezTo>
                  <a:cubicBezTo>
                    <a:pt x="337190" y="173683"/>
                    <a:pt x="287949" y="163033"/>
                    <a:pt x="250520" y="125604"/>
                  </a:cubicBezTo>
                  <a:cubicBezTo>
                    <a:pt x="167013" y="42097"/>
                    <a:pt x="288098" y="129779"/>
                    <a:pt x="187890" y="62974"/>
                  </a:cubicBezTo>
                  <a:cubicBezTo>
                    <a:pt x="174044" y="21435"/>
                    <a:pt x="189978" y="4519"/>
                    <a:pt x="162838" y="344"/>
                  </a:cubicBezTo>
                  <a:close/>
                </a:path>
              </a:pathLst>
            </a:cu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610911" y="4026845"/>
              <a:ext cx="304282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4270443" y="4480800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267198" y="5022309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4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6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Methods of regularization: </a:t>
            </a:r>
          </a:p>
          <a:p>
            <a:pPr algn="ctr"/>
            <a:r>
              <a:rPr lang="en-US" b="1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63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6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64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Intuition Behind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Top PCA components capture the most of amount of variation (interesting features) of the data. </a:t>
            </a:r>
          </a:p>
          <a:p>
            <a:r>
              <a:rPr lang="en-US" dirty="0"/>
              <a:t>Each component is a linear combination of the original predictors - we visualize them as vectors in the feature space.</a:t>
            </a:r>
          </a:p>
          <a:p>
            <a:endParaRPr lang="en-US" dirty="0"/>
          </a:p>
        </p:txBody>
      </p:sp>
      <p:pic>
        <p:nvPicPr>
          <p:cNvPr id="25601" name="Picture 1" descr="page17image3819904">
            <a:extLst>
              <a:ext uri="{FF2B5EF4-FFF2-40B4-BE49-F238E27FC236}">
                <a16:creationId xmlns:a16="http://schemas.microsoft.com/office/drawing/2014/main" xmlns="" id="{D56F5ECF-BE71-4642-8439-7AAFDD0E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1164" y="3203347"/>
            <a:ext cx="3006436" cy="29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14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Intuition Behind PCA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Transforming our observed data means projecting our dataset onto the space defined by the top </a:t>
            </a:r>
            <a:r>
              <a:rPr lang="en-US" i="1" dirty="0"/>
              <a:t>m</a:t>
            </a:r>
            <a:r>
              <a:rPr lang="en-US" dirty="0"/>
              <a:t> PCA components, these components are our new predictors.</a:t>
            </a:r>
          </a:p>
        </p:txBody>
      </p:sp>
      <p:pic>
        <p:nvPicPr>
          <p:cNvPr id="24577" name="Picture 1" descr="page18image3838720">
            <a:extLst>
              <a:ext uri="{FF2B5EF4-FFF2-40B4-BE49-F238E27FC236}">
                <a16:creationId xmlns:a16="http://schemas.microsoft.com/office/drawing/2014/main" xmlns="" id="{2CEFA50B-3A72-0844-AD41-61051C60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519" y="2615609"/>
            <a:ext cx="3589514" cy="358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0327008" cy="5569393"/>
              </a:xfrm>
            </p:spPr>
            <p:txBody>
              <a:bodyPr/>
              <a:lstStyle/>
              <a:p>
                <a:r>
                  <a:rPr lang="en-US" sz="2400" dirty="0"/>
                  <a:t>One way to reduce the dimensions of the feature space is to create a new, smaller set of predictors by taking linear combinations of the original predictors.</a:t>
                </a:r>
              </a:p>
              <a:p>
                <a:r>
                  <a:rPr lang="en-US" sz="2400" dirty="0"/>
                  <a:t>We choose </a:t>
                </a:r>
                <a:r>
                  <a:rPr lang="en-US" sz="2400" i="1" dirty="0"/>
                  <a:t>Z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, </a:t>
                </a:r>
                <a:r>
                  <a:rPr lang="en-US" sz="2400" i="1" dirty="0"/>
                  <a:t>Z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,…, </a:t>
                </a:r>
                <a:r>
                  <a:rPr lang="en-US" sz="2400" i="1" dirty="0" err="1"/>
                  <a:t>Z</a:t>
                </a:r>
                <a:r>
                  <a:rPr lang="en-US" sz="2400" i="1" baseline="-25000" dirty="0" err="1"/>
                  <a:t>m</a:t>
                </a:r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and where each </a:t>
                </a:r>
                <a:r>
                  <a:rPr lang="en-US" sz="2400" i="1" dirty="0"/>
                  <a:t>Z</a:t>
                </a:r>
                <a:r>
                  <a:rPr lang="en-US" sz="2400" i="1" baseline="-25000" dirty="0"/>
                  <a:t>i</a:t>
                </a:r>
                <a:r>
                  <a:rPr lang="en-US" sz="2400" dirty="0"/>
                  <a:t> is a linear combination of the original </a:t>
                </a:r>
                <a:r>
                  <a:rPr lang="en-US" sz="2400" i="1" dirty="0"/>
                  <a:t>p</a:t>
                </a:r>
                <a:r>
                  <a:rPr lang="en-US" sz="2400" dirty="0"/>
                  <a:t> predictors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fixed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sz="2400" dirty="0"/>
                  <a:t>.  Then we can build a linear regression regression model using the new predictors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  <a:p>
                <a:endParaRPr lang="en-US" sz="1200" dirty="0"/>
              </a:p>
              <a:p>
                <a:r>
                  <a:rPr lang="en-US" sz="2400" dirty="0"/>
                  <a:t>Notice that this model has a smaller number (</a:t>
                </a:r>
                <a:r>
                  <a:rPr lang="en-US" sz="2400" i="1" dirty="0"/>
                  <a:t>m</a:t>
                </a:r>
                <a:r>
                  <a:rPr lang="en-US" sz="2400" dirty="0"/>
                  <a:t>+1 &lt; </a:t>
                </a:r>
                <a:r>
                  <a:rPr lang="en-US" sz="2400" i="1" dirty="0"/>
                  <a:t>p</a:t>
                </a:r>
                <a:r>
                  <a:rPr lang="en-US" sz="2400" dirty="0"/>
                  <a:t>+1) of parameters.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0327008" cy="5569393"/>
              </a:xfrm>
              <a:blipFill>
                <a:blip r:embed="rId2"/>
                <a:stretch>
                  <a:fillRect l="-860" t="-68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03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behind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</p:spPr>
            <p:txBody>
              <a:bodyPr/>
              <a:lstStyle/>
              <a:p>
                <a:r>
                  <a:rPr lang="en-US" dirty="0"/>
                  <a:t>PCA is a well-known result from linear algebra.  Let </a:t>
                </a:r>
                <a:r>
                  <a:rPr lang="en-US" b="1" dirty="0"/>
                  <a:t>Z</a:t>
                </a:r>
                <a:r>
                  <a:rPr lang="en-US" dirty="0"/>
                  <a:t> be the </a:t>
                </a:r>
                <a:r>
                  <a:rPr lang="en-US" i="1" dirty="0"/>
                  <a:t>n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consisting of columns </a:t>
                </a:r>
                <a:r>
                  <a:rPr lang="en-US" i="1" dirty="0"/>
                  <a:t>Z</a:t>
                </a:r>
                <a:r>
                  <a:rPr lang="en-US" baseline="-25000" dirty="0"/>
                  <a:t>1</a:t>
                </a:r>
                <a:r>
                  <a:rPr lang="en-US" dirty="0"/>
                  <a:t>,…, </a:t>
                </a:r>
                <a:r>
                  <a:rPr lang="en-US" i="1" dirty="0" err="1"/>
                  <a:t>Z</a:t>
                </a:r>
                <a:r>
                  <a:rPr lang="en-US" i="1" baseline="-25000" dirty="0" err="1"/>
                  <a:t>p</a:t>
                </a:r>
                <a:r>
                  <a:rPr lang="en-US" i="1" baseline="-25000" dirty="0"/>
                  <a:t> </a:t>
                </a:r>
                <a:r>
                  <a:rPr lang="en-US" dirty="0"/>
                  <a:t>(the resulting PCA vectors), </a:t>
                </a:r>
                <a:r>
                  <a:rPr lang="en-US" b="1" dirty="0"/>
                  <a:t>X</a:t>
                </a:r>
                <a:r>
                  <a:rPr lang="en-US" dirty="0"/>
                  <a:t> be the </a:t>
                </a:r>
                <a:r>
                  <a:rPr lang="en-US" i="1" dirty="0"/>
                  <a:t>n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of </a:t>
                </a:r>
                <a:r>
                  <a:rPr lang="en-US" i="1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,…,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p</a:t>
                </a:r>
                <a:r>
                  <a:rPr lang="en-US" i="1" baseline="-25000" dirty="0"/>
                  <a:t> </a:t>
                </a:r>
                <a:r>
                  <a:rPr lang="en-US" dirty="0"/>
                  <a:t>of the original data variables (each standardized to have mean zero and variance one, and without the intercept), and let </a:t>
                </a:r>
                <a:r>
                  <a:rPr lang="en-US" b="1" dirty="0"/>
                  <a:t>W</a:t>
                </a:r>
                <a:r>
                  <a:rPr lang="en-US" dirty="0"/>
                  <a:t> be the </a:t>
                </a:r>
                <a:r>
                  <a:rPr lang="en-US" i="1" dirty="0"/>
                  <a:t>p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whose columns are the eigenvectors of the square matrix </a:t>
                </a:r>
                <a:r>
                  <a:rPr lang="en-US" b="1" dirty="0"/>
                  <a:t>X</a:t>
                </a:r>
                <a14:m>
                  <m:oMath xmlns:m="http://schemas.openxmlformats.org/officeDocument/2006/math"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1" dirty="0"/>
                  <a:t>X</a:t>
                </a:r>
                <a:r>
                  <a:rPr lang="en-US" dirty="0"/>
                  <a:t>, then:</a:t>
                </a:r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  <a:blipFill>
                <a:blip r:embed="rId2"/>
                <a:stretch>
                  <a:fillRect l="-1229" t="-1179" r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5CB5E0-F1E8-F548-8DA0-29FEA7F1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19" y="4384386"/>
            <a:ext cx="3937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69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2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70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2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3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6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75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58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   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 rotWithShape="0">
                <a:blip r:embed="rId2"/>
                <a:stretch>
                  <a:fillRect l="-1805" t="-2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91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blipFill>
                <a:blip r:embed="rId4"/>
                <a:stretch>
                  <a:fillRect t="-14479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minimize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solution.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 So how do we determine the parameter estimates?  Through an iterative approach (we will talk about this </a:t>
            </a:r>
            <a:r>
              <a:rPr lang="en-US" sz="2400" i="1" dirty="0"/>
              <a:t>at length </a:t>
            </a:r>
            <a:r>
              <a:rPr lang="en-US" sz="2400" dirty="0"/>
              <a:t>in future lectures).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9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9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blipFill>
                <a:blip r:embed="rId2"/>
                <a:stretch>
                  <a:fillRect t="-139326" b="-19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6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631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try different k-models 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more data</a:t>
            </a:r>
          </a:p>
        </p:txBody>
      </p:sp>
    </p:spTree>
    <p:extLst>
      <p:ext uri="{BB962C8B-B14F-4D97-AF65-F5344CB8AC3E}">
        <p14:creationId xmlns:p14="http://schemas.microsoft.com/office/powerpoint/2010/main" val="175820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57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2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83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6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84</a:t>
            </a:fld>
            <a:endParaRPr lang="en-US"/>
          </a:p>
        </p:txBody>
      </p:sp>
      <p:pic>
        <p:nvPicPr>
          <p:cNvPr id="1028" name="Picture 4" descr="andas Basics – THE LITTLE STEPS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66"/>
            <a:ext cx="12192000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4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86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https://miro.medium.com/max/3506/1*o_CO_8Plpi2Ac3s-Gs5IQ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90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88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89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7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https://miro.medium.com/max/3506/1*9gFze6fk9EHcm1bgJsmgFA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1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Matplotlib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1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https://miro.medium.com/max/3506/1*ykxp7OpgBXbRRHgjzSkeCA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15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9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94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7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017"/>
            <a:ext cx="10515600" cy="1325563"/>
          </a:xfrm>
        </p:spPr>
        <p:txBody>
          <a:bodyPr/>
          <a:lstStyle/>
          <a:p>
            <a:r>
              <a:rPr lang="en-US" dirty="0"/>
              <a:t>The Geometry of Flow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5" y="1180567"/>
            <a:ext cx="10327008" cy="1643501"/>
          </a:xfrm>
        </p:spPr>
        <p:txBody>
          <a:bodyPr/>
          <a:lstStyle/>
          <a:p>
            <a:r>
              <a:rPr lang="en-US" dirty="0"/>
              <a:t>Each comparison and branching represents splitting a region in the feature space on </a:t>
            </a:r>
            <a:r>
              <a:rPr lang="en-US" u="sng" dirty="0"/>
              <a:t>a single feature</a:t>
            </a:r>
            <a:r>
              <a:rPr lang="en-US" dirty="0"/>
              <a:t>. Typically, at each iteration, we split once along one dimension (one predictor).  Why?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3259" y="2619994"/>
            <a:ext cx="8225481" cy="38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2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2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20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5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100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7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8409</TotalTime>
  <Words>4185</Words>
  <Application>Microsoft Macintosh PowerPoint</Application>
  <PresentationFormat>Widescreen</PresentationFormat>
  <Paragraphs>1088</Paragraphs>
  <Slides>147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7" baseType="lpstr">
      <vt:lpstr>Calibri</vt:lpstr>
      <vt:lpstr>Cambria Math</vt:lpstr>
      <vt:lpstr>Helvetica Neue</vt:lpstr>
      <vt:lpstr>Karla</vt:lpstr>
      <vt:lpstr>Mangal</vt:lpstr>
      <vt:lpstr>Slack-Lato</vt:lpstr>
      <vt:lpstr>STIXGeneral</vt:lpstr>
      <vt:lpstr>Symbol</vt:lpstr>
      <vt:lpstr>Arial</vt:lpstr>
      <vt:lpstr>GEC_template</vt:lpstr>
      <vt:lpstr>Lecture 24: Review</vt:lpstr>
      <vt:lpstr>PowerPoint Presentation</vt:lpstr>
      <vt:lpstr>PowerPoint Presentation</vt:lpstr>
      <vt:lpstr>Simple Prediction Model</vt:lpstr>
      <vt:lpstr>Simple Prediction Model</vt:lpstr>
      <vt:lpstr>Extend the Prediction Model</vt:lpstr>
      <vt:lpstr>Simple Prediction Models </vt:lpstr>
      <vt:lpstr>Simple Prediction Models </vt:lpstr>
      <vt:lpstr>PowerPoint Presentation</vt:lpstr>
      <vt:lpstr>PowerPoint Presentation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PowerPoint Presentation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PowerPoint Presentation</vt:lpstr>
      <vt:lpstr>PowerPoint Presentation</vt:lpstr>
      <vt:lpstr>Cross Validation</vt:lpstr>
      <vt:lpstr>Cross Validation</vt:lpstr>
      <vt:lpstr>Cross Validation</vt:lpstr>
      <vt:lpstr>Cross Validation</vt:lpstr>
      <vt:lpstr>Validation</vt:lpstr>
      <vt:lpstr>Cross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Bias vs Variance</vt:lpstr>
      <vt:lpstr>Regularization: An Overview</vt:lpstr>
      <vt:lpstr>LASSO Regression</vt:lpstr>
      <vt:lpstr>Ridge Regression</vt:lpstr>
      <vt:lpstr>Ridge regularization with validation only: step by step </vt:lpstr>
      <vt:lpstr>Ridge regularization with validation only: step by step </vt:lpstr>
      <vt:lpstr>PowerPoint Presentation</vt:lpstr>
      <vt:lpstr>PowerPoint Presentation</vt:lpstr>
      <vt:lpstr>The Intuition Behind PCA</vt:lpstr>
      <vt:lpstr>The Intuition Behind PCA (cont.)</vt:lpstr>
      <vt:lpstr>A Framework For Dimensionality Reduction</vt:lpstr>
      <vt:lpstr>The Math behind PCA</vt:lpstr>
      <vt:lpstr>PowerPoint Presentation</vt:lpstr>
      <vt:lpstr>PowerPoint Presentation</vt:lpstr>
      <vt:lpstr>PowerPoint Presentation</vt:lpstr>
      <vt:lpstr>PowerPoint Presentation</vt:lpstr>
      <vt:lpstr>Even Simpler Classification Problem: Binary Response (cont)</vt:lpstr>
      <vt:lpstr>Pavlos Game #45</vt:lpstr>
      <vt:lpstr>Logistic Regression</vt:lpstr>
      <vt:lpstr>Estimation in Logistic Regression</vt:lpstr>
      <vt:lpstr> Likelihood</vt:lpstr>
      <vt:lpstr> Loss Function</vt:lpstr>
      <vt:lpstr>Classifier with two predictors</vt:lpstr>
      <vt:lpstr>Multiple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Geometry of Flow Charts</vt:lpstr>
      <vt:lpstr>Combine them? 2 magic realisms</vt:lpstr>
      <vt:lpstr>Combine them? 20 magic realisms</vt:lpstr>
      <vt:lpstr>Combine them? 100 magic realisms</vt:lpstr>
      <vt:lpstr>Improving on Bagging</vt:lpstr>
      <vt:lpstr>Improving on Bagging</vt:lpstr>
      <vt:lpstr>Random Forests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PowerPoint Presentation</vt:lpstr>
      <vt:lpstr>PowerPoint Presentation</vt:lpstr>
      <vt:lpstr>Build our first ANN</vt:lpstr>
      <vt:lpstr>PowerPoint Presentation</vt:lpstr>
      <vt:lpstr>PowerPoint Presentation</vt:lpstr>
      <vt:lpstr>PowerPoint Presentation</vt:lpstr>
      <vt:lpstr>PowerPoint Presentation</vt:lpstr>
      <vt:lpstr>Anatomy of artificial neural network (ANN)</vt:lpstr>
      <vt:lpstr>Learning Multiple Components</vt:lpstr>
      <vt:lpstr>Depth = Repeated Compositions</vt:lpstr>
      <vt:lpstr>Gradient Descent (cont.)</vt:lpstr>
      <vt:lpstr>Data Augmentation</vt:lpstr>
      <vt:lpstr>Dropout</vt:lpstr>
      <vt:lpstr>Dropout</vt:lpstr>
      <vt:lpstr>PowerPoint Presentation</vt:lpstr>
      <vt:lpstr>Summary from last lecture</vt:lpstr>
      <vt:lpstr>Confidence intervals for the predictors estimates (cont)</vt:lpstr>
      <vt:lpstr>PowerPoint Presentation</vt:lpstr>
      <vt:lpstr>You’re Gonna Have a Bad Time…</vt:lpstr>
      <vt:lpstr>PowerPoint Presentation</vt:lpstr>
      <vt:lpstr>Quiz time: Lecture 8 </vt:lpstr>
      <vt:lpstr>PowerPoint Presentation</vt:lpstr>
      <vt:lpstr>PowerPoint Presentation</vt:lpstr>
      <vt:lpstr>PowerPoint Presentation</vt:lpstr>
      <vt:lpstr>Better than AB…</vt:lpstr>
      <vt:lpstr>PowerPoint Presentation</vt:lpstr>
      <vt:lpstr>Interpretable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CS109B Instructors: Pavlos Protopapas, Mark Glickman, Chris Tanner Topics HW: Similar to 109A  Modules  Medical School: Mauricio Santillana   FAS: Doug Finkbeiner   GSD: Garcia del Castillo Lopez   HCSPH: Francesca Dominici   </vt:lpstr>
      <vt:lpstr>Thank You! 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386</cp:revision>
  <cp:lastPrinted>2019-12-02T18:12:01Z</cp:lastPrinted>
  <dcterms:created xsi:type="dcterms:W3CDTF">2017-11-02T16:57:55Z</dcterms:created>
  <dcterms:modified xsi:type="dcterms:W3CDTF">2019-12-02T18:52:10Z</dcterms:modified>
</cp:coreProperties>
</file>